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4" r:id="rId6"/>
    <p:sldId id="284" r:id="rId7"/>
    <p:sldId id="285" r:id="rId8"/>
    <p:sldId id="286" r:id="rId9"/>
    <p:sldId id="287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80" r:id="rId23"/>
    <p:sldId id="281" r:id="rId24"/>
    <p:sldId id="282" r:id="rId25"/>
    <p:sldId id="283" r:id="rId26"/>
    <p:sldId id="261" r:id="rId27"/>
    <p:sldId id="288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3F3"/>
    <a:srgbClr val="3078BA"/>
    <a:srgbClr val="91B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7199A-FB1F-414B-BF57-169F9CDCED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FD9E40-BA49-4977-9648-38BCA100D84C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1" action="ppaction://hlinksldjump"/>
            </a:rPr>
            <a:t>2. Première instruction</a:t>
          </a:r>
          <a:endParaRPr lang="fr-FR" sz="2000" b="0" dirty="0"/>
        </a:p>
      </dgm:t>
    </dgm:pt>
    <dgm:pt modelId="{03E27902-8261-471A-9DBE-F637C594AD19}" type="parTrans" cxnId="{F6F454F6-21B9-40F9-8B55-6346E5F17B66}">
      <dgm:prSet/>
      <dgm:spPr/>
      <dgm:t>
        <a:bodyPr/>
        <a:lstStyle/>
        <a:p>
          <a:endParaRPr lang="fr-FR"/>
        </a:p>
      </dgm:t>
    </dgm:pt>
    <dgm:pt modelId="{902B3061-4EB0-4F0D-A7EA-8FBA733E4574}" type="sibTrans" cxnId="{F6F454F6-21B9-40F9-8B55-6346E5F17B66}">
      <dgm:prSet/>
      <dgm:spPr/>
      <dgm:t>
        <a:bodyPr/>
        <a:lstStyle/>
        <a:p>
          <a:endParaRPr lang="fr-FR"/>
        </a:p>
      </dgm:t>
    </dgm:pt>
    <dgm:pt modelId="{03D61603-CD8B-490D-9F8B-1EFE0FD5DCC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800" dirty="0" smtClean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1. Envoi de la fiche pré-projet par mail</a:t>
          </a:r>
          <a:endParaRPr lang="fr-FR" sz="1800" dirty="0">
            <a:solidFill>
              <a:schemeClr val="bg1"/>
            </a:solidFill>
          </a:endParaRPr>
        </a:p>
      </dgm:t>
    </dgm:pt>
    <dgm:pt modelId="{27B81B7E-5624-418A-8414-536E34CA9E0B}" type="parTrans" cxnId="{4339A9B4-8E79-43B7-9523-BF0441594C46}">
      <dgm:prSet/>
      <dgm:spPr/>
      <dgm:t>
        <a:bodyPr/>
        <a:lstStyle/>
        <a:p>
          <a:endParaRPr lang="fr-FR"/>
        </a:p>
      </dgm:t>
    </dgm:pt>
    <dgm:pt modelId="{BE79145B-C0FF-4678-BC2C-4D2F058F9FDD}" type="sibTrans" cxnId="{4339A9B4-8E79-43B7-9523-BF0441594C46}">
      <dgm:prSet/>
      <dgm:spPr/>
      <dgm:t>
        <a:bodyPr/>
        <a:lstStyle/>
        <a:p>
          <a:endParaRPr lang="fr-FR"/>
        </a:p>
      </dgm:t>
    </dgm:pt>
    <dgm:pt modelId="{BF2232B9-438B-4F21-8288-7B01A6E26B5F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3" action="ppaction://hlinksldjump"/>
            </a:rPr>
            <a:t>4. Rédaction du formulaire de candidature</a:t>
          </a:r>
          <a:endParaRPr lang="fr-FR" sz="2000" b="0" dirty="0"/>
        </a:p>
      </dgm:t>
    </dgm:pt>
    <dgm:pt modelId="{62F1A3CF-30EE-4B1F-A63A-0C7349A0B9C1}" type="parTrans" cxnId="{D8AC5FE0-6BB3-453A-AF5D-63E6E84CF39B}">
      <dgm:prSet/>
      <dgm:spPr/>
      <dgm:t>
        <a:bodyPr/>
        <a:lstStyle/>
        <a:p>
          <a:endParaRPr lang="fr-FR"/>
        </a:p>
      </dgm:t>
    </dgm:pt>
    <dgm:pt modelId="{E89D6740-1441-403A-BF4E-89F9CFF27102}" type="sibTrans" cxnId="{D8AC5FE0-6BB3-453A-AF5D-63E6E84CF39B}">
      <dgm:prSet/>
      <dgm:spPr/>
      <dgm:t>
        <a:bodyPr/>
        <a:lstStyle/>
        <a:p>
          <a:endParaRPr lang="fr-FR"/>
        </a:p>
      </dgm:t>
    </dgm:pt>
    <dgm:pt modelId="{3BC7D37D-4EDE-4B14-B0F6-53190B352C0C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4" action="ppaction://hlinksldjump"/>
            </a:rPr>
            <a:t>5. Dépôt du dossier de candidature sur e-partenaire</a:t>
          </a:r>
          <a:endParaRPr lang="fr-FR" sz="2000" b="0" dirty="0"/>
        </a:p>
      </dgm:t>
    </dgm:pt>
    <dgm:pt modelId="{8AC0F64C-B9FA-4450-8695-3EDF88DAB3B1}" type="parTrans" cxnId="{8911FFF7-3301-49BF-A71F-F90F2CE96D17}">
      <dgm:prSet/>
      <dgm:spPr/>
      <dgm:t>
        <a:bodyPr/>
        <a:lstStyle/>
        <a:p>
          <a:endParaRPr lang="fr-FR"/>
        </a:p>
      </dgm:t>
    </dgm:pt>
    <dgm:pt modelId="{B3885C3E-0448-46EA-828E-CEF52C739C0C}" type="sibTrans" cxnId="{8911FFF7-3301-49BF-A71F-F90F2CE96D17}">
      <dgm:prSet/>
      <dgm:spPr/>
      <dgm:t>
        <a:bodyPr/>
        <a:lstStyle/>
        <a:p>
          <a:endParaRPr lang="fr-FR"/>
        </a:p>
      </dgm:t>
    </dgm:pt>
    <dgm:pt modelId="{3FAC6C3A-C48D-4451-B89A-265B5C45B5F3}">
      <dgm:prSet phldrT="[Texte]" custT="1"/>
      <dgm:spPr>
        <a:solidFill>
          <a:schemeClr val="accent1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fr-FR" sz="2000" b="0" dirty="0" smtClean="0">
              <a:hlinkClick xmlns:r="http://schemas.openxmlformats.org/officeDocument/2006/relationships" r:id="rId5" action="ppaction://hlinksldjump"/>
            </a:rPr>
            <a:t>3. Accès au formulaire de candidature</a:t>
          </a:r>
          <a:endParaRPr lang="fr-FR" sz="2000" b="0" dirty="0"/>
        </a:p>
      </dgm:t>
    </dgm:pt>
    <dgm:pt modelId="{9D43F2C1-992A-4E6A-9AC8-B59969979BC9}" type="parTrans" cxnId="{D05F7778-5048-4013-8263-E50B2ECCEE11}">
      <dgm:prSet/>
      <dgm:spPr/>
      <dgm:t>
        <a:bodyPr/>
        <a:lstStyle/>
        <a:p>
          <a:endParaRPr lang="fr-FR"/>
        </a:p>
      </dgm:t>
    </dgm:pt>
    <dgm:pt modelId="{098659A4-40A3-489A-A0C1-AD622EF04550}" type="sibTrans" cxnId="{D05F7778-5048-4013-8263-E50B2ECCEE11}">
      <dgm:prSet/>
      <dgm:spPr/>
      <dgm:t>
        <a:bodyPr/>
        <a:lstStyle/>
        <a:p>
          <a:endParaRPr lang="fr-FR"/>
        </a:p>
      </dgm:t>
    </dgm:pt>
    <dgm:pt modelId="{154CCC8D-BA55-43A2-B44E-0CC637800BCF}" type="pres">
      <dgm:prSet presAssocID="{F5B7199A-FB1F-414B-BF57-169F9CDCEDD3}" presName="Name0" presStyleCnt="0">
        <dgm:presLayoutVars>
          <dgm:dir/>
          <dgm:resizeHandles val="exact"/>
        </dgm:presLayoutVars>
      </dgm:prSet>
      <dgm:spPr/>
    </dgm:pt>
    <dgm:pt modelId="{3C252064-13CE-4DB2-B00E-1D12F8FE0928}" type="pres">
      <dgm:prSet presAssocID="{03D61603-CD8B-490D-9F8B-1EFE0FD5DC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F41F53-3935-458B-A2E1-BAFE076996FD}" type="pres">
      <dgm:prSet presAssocID="{BE79145B-C0FF-4678-BC2C-4D2F058F9FD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F4C2AB8-C2CA-4DFB-B676-F66A47A28BC2}" type="pres">
      <dgm:prSet presAssocID="{BE79145B-C0FF-4678-BC2C-4D2F058F9FDD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005CE2D8-F024-4678-8F18-F201E603E774}" type="pres">
      <dgm:prSet presAssocID="{88FD9E40-BA49-4977-9648-38BCA100D84C}" presName="node" presStyleLbl="node1" presStyleIdx="1" presStyleCnt="5" custLinFactNeighborX="-1660" custLinFactNeighborY="22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970F42-205D-460E-81AF-9F997E4DD571}" type="pres">
      <dgm:prSet presAssocID="{902B3061-4EB0-4F0D-A7EA-8FBA733E457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CCF56E2B-C532-4521-91F4-E90D48B5CA56}" type="pres">
      <dgm:prSet presAssocID="{902B3061-4EB0-4F0D-A7EA-8FBA733E4574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9107784-0796-43BC-A1D3-AF0482A30225}" type="pres">
      <dgm:prSet presAssocID="{3FAC6C3A-C48D-4451-B89A-265B5C45B5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68CD8A-B965-41AD-A99C-AB8D998776DF}" type="pres">
      <dgm:prSet presAssocID="{098659A4-40A3-489A-A0C1-AD622EF04550}" presName="sibTrans" presStyleLbl="sibTrans2D1" presStyleIdx="2" presStyleCnt="4"/>
      <dgm:spPr/>
      <dgm:t>
        <a:bodyPr/>
        <a:lstStyle/>
        <a:p>
          <a:endParaRPr lang="fr-FR"/>
        </a:p>
      </dgm:t>
    </dgm:pt>
    <dgm:pt modelId="{4E00B26B-40E7-4595-BCB2-CE2D34C6B136}" type="pres">
      <dgm:prSet presAssocID="{098659A4-40A3-489A-A0C1-AD622EF04550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B942AC0B-254A-4587-B64A-F7FEF8B0A684}" type="pres">
      <dgm:prSet presAssocID="{BF2232B9-438B-4F21-8288-7B01A6E26B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F4B186-307A-4F6B-80DB-473137A5C911}" type="pres">
      <dgm:prSet presAssocID="{E89D6740-1441-403A-BF4E-89F9CFF27102}" presName="sibTrans" presStyleLbl="sibTrans2D1" presStyleIdx="3" presStyleCnt="4"/>
      <dgm:spPr/>
      <dgm:t>
        <a:bodyPr/>
        <a:lstStyle/>
        <a:p>
          <a:endParaRPr lang="fr-FR"/>
        </a:p>
      </dgm:t>
    </dgm:pt>
    <dgm:pt modelId="{E9D79752-502C-404F-8375-196CCB89CC93}" type="pres">
      <dgm:prSet presAssocID="{E89D6740-1441-403A-BF4E-89F9CFF27102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A9EF2D30-22DA-4F7C-BC53-262FDBA17B8A}" type="pres">
      <dgm:prSet presAssocID="{3BC7D37D-4EDE-4B14-B0F6-53190B352C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4C655C-6582-4D7E-9D4F-C7A649AF33F3}" type="presOf" srcId="{3FAC6C3A-C48D-4451-B89A-265B5C45B5F3}" destId="{B9107784-0796-43BC-A1D3-AF0482A30225}" srcOrd="0" destOrd="0" presId="urn:microsoft.com/office/officeart/2005/8/layout/process1"/>
    <dgm:cxn modelId="{D48C8C56-3EEF-406D-9CC5-B5423E405353}" type="presOf" srcId="{BE79145B-C0FF-4678-BC2C-4D2F058F9FDD}" destId="{6F4C2AB8-C2CA-4DFB-B676-F66A47A28BC2}" srcOrd="1" destOrd="0" presId="urn:microsoft.com/office/officeart/2005/8/layout/process1"/>
    <dgm:cxn modelId="{4339A9B4-8E79-43B7-9523-BF0441594C46}" srcId="{F5B7199A-FB1F-414B-BF57-169F9CDCEDD3}" destId="{03D61603-CD8B-490D-9F8B-1EFE0FD5DCC9}" srcOrd="0" destOrd="0" parTransId="{27B81B7E-5624-418A-8414-536E34CA9E0B}" sibTransId="{BE79145B-C0FF-4678-BC2C-4D2F058F9FDD}"/>
    <dgm:cxn modelId="{A1FE5971-6315-4A5F-BFA5-B13B2DF24886}" type="presOf" srcId="{03D61603-CD8B-490D-9F8B-1EFE0FD5DCC9}" destId="{3C252064-13CE-4DB2-B00E-1D12F8FE0928}" srcOrd="0" destOrd="0" presId="urn:microsoft.com/office/officeart/2005/8/layout/process1"/>
    <dgm:cxn modelId="{D05F7778-5048-4013-8263-E50B2ECCEE11}" srcId="{F5B7199A-FB1F-414B-BF57-169F9CDCEDD3}" destId="{3FAC6C3A-C48D-4451-B89A-265B5C45B5F3}" srcOrd="2" destOrd="0" parTransId="{9D43F2C1-992A-4E6A-9AC8-B59969979BC9}" sibTransId="{098659A4-40A3-489A-A0C1-AD622EF04550}"/>
    <dgm:cxn modelId="{716A74D6-29C1-4C7D-A75E-F6EEBBC4EEDF}" type="presOf" srcId="{902B3061-4EB0-4F0D-A7EA-8FBA733E4574}" destId="{E9970F42-205D-460E-81AF-9F997E4DD571}" srcOrd="0" destOrd="0" presId="urn:microsoft.com/office/officeart/2005/8/layout/process1"/>
    <dgm:cxn modelId="{816277D1-96CC-407B-BC57-31A51B6B76CA}" type="presOf" srcId="{88FD9E40-BA49-4977-9648-38BCA100D84C}" destId="{005CE2D8-F024-4678-8F18-F201E603E774}" srcOrd="0" destOrd="0" presId="urn:microsoft.com/office/officeart/2005/8/layout/process1"/>
    <dgm:cxn modelId="{864C5DC7-7FDB-4AD6-81EF-93252716D91A}" type="presOf" srcId="{902B3061-4EB0-4F0D-A7EA-8FBA733E4574}" destId="{CCF56E2B-C532-4521-91F4-E90D48B5CA56}" srcOrd="1" destOrd="0" presId="urn:microsoft.com/office/officeart/2005/8/layout/process1"/>
    <dgm:cxn modelId="{2C2DCAFD-8101-46DC-B3E8-79B4488926B3}" type="presOf" srcId="{098659A4-40A3-489A-A0C1-AD622EF04550}" destId="{7768CD8A-B965-41AD-A99C-AB8D998776DF}" srcOrd="0" destOrd="0" presId="urn:microsoft.com/office/officeart/2005/8/layout/process1"/>
    <dgm:cxn modelId="{71576633-0FB0-49FC-8237-604BC4439012}" type="presOf" srcId="{BE79145B-C0FF-4678-BC2C-4D2F058F9FDD}" destId="{AAF41F53-3935-458B-A2E1-BAFE076996FD}" srcOrd="0" destOrd="0" presId="urn:microsoft.com/office/officeart/2005/8/layout/process1"/>
    <dgm:cxn modelId="{BE1DEC5F-0448-423E-8AD4-6EF7E8DCEFD3}" type="presOf" srcId="{3BC7D37D-4EDE-4B14-B0F6-53190B352C0C}" destId="{A9EF2D30-22DA-4F7C-BC53-262FDBA17B8A}" srcOrd="0" destOrd="0" presId="urn:microsoft.com/office/officeart/2005/8/layout/process1"/>
    <dgm:cxn modelId="{D8AC5FE0-6BB3-453A-AF5D-63E6E84CF39B}" srcId="{F5B7199A-FB1F-414B-BF57-169F9CDCEDD3}" destId="{BF2232B9-438B-4F21-8288-7B01A6E26B5F}" srcOrd="3" destOrd="0" parTransId="{62F1A3CF-30EE-4B1F-A63A-0C7349A0B9C1}" sibTransId="{E89D6740-1441-403A-BF4E-89F9CFF27102}"/>
    <dgm:cxn modelId="{4533014B-4682-4349-AF0C-AE9CAD8153AA}" type="presOf" srcId="{F5B7199A-FB1F-414B-BF57-169F9CDCEDD3}" destId="{154CCC8D-BA55-43A2-B44E-0CC637800BCF}" srcOrd="0" destOrd="0" presId="urn:microsoft.com/office/officeart/2005/8/layout/process1"/>
    <dgm:cxn modelId="{B1E4C0E7-9D72-454D-897A-76AF46976EC6}" type="presOf" srcId="{E89D6740-1441-403A-BF4E-89F9CFF27102}" destId="{E9D79752-502C-404F-8375-196CCB89CC93}" srcOrd="1" destOrd="0" presId="urn:microsoft.com/office/officeart/2005/8/layout/process1"/>
    <dgm:cxn modelId="{F6F454F6-21B9-40F9-8B55-6346E5F17B66}" srcId="{F5B7199A-FB1F-414B-BF57-169F9CDCEDD3}" destId="{88FD9E40-BA49-4977-9648-38BCA100D84C}" srcOrd="1" destOrd="0" parTransId="{03E27902-8261-471A-9DBE-F637C594AD19}" sibTransId="{902B3061-4EB0-4F0D-A7EA-8FBA733E4574}"/>
    <dgm:cxn modelId="{805010D2-E0E4-4978-9CD9-DBB3675A11DB}" type="presOf" srcId="{098659A4-40A3-489A-A0C1-AD622EF04550}" destId="{4E00B26B-40E7-4595-BCB2-CE2D34C6B136}" srcOrd="1" destOrd="0" presId="urn:microsoft.com/office/officeart/2005/8/layout/process1"/>
    <dgm:cxn modelId="{D5E43399-2002-41D0-AA15-D04F59F390F6}" type="presOf" srcId="{E89D6740-1441-403A-BF4E-89F9CFF27102}" destId="{3DF4B186-307A-4F6B-80DB-473137A5C911}" srcOrd="0" destOrd="0" presId="urn:microsoft.com/office/officeart/2005/8/layout/process1"/>
    <dgm:cxn modelId="{D05B87C1-C82A-47F1-997E-ACAD05C3F45C}" type="presOf" srcId="{BF2232B9-438B-4F21-8288-7B01A6E26B5F}" destId="{B942AC0B-254A-4587-B64A-F7FEF8B0A684}" srcOrd="0" destOrd="0" presId="urn:microsoft.com/office/officeart/2005/8/layout/process1"/>
    <dgm:cxn modelId="{8911FFF7-3301-49BF-A71F-F90F2CE96D17}" srcId="{F5B7199A-FB1F-414B-BF57-169F9CDCEDD3}" destId="{3BC7D37D-4EDE-4B14-B0F6-53190B352C0C}" srcOrd="4" destOrd="0" parTransId="{8AC0F64C-B9FA-4450-8695-3EDF88DAB3B1}" sibTransId="{B3885C3E-0448-46EA-828E-CEF52C739C0C}"/>
    <dgm:cxn modelId="{36693F47-BE8A-4B72-99FF-5D30A192CEC4}" type="presParOf" srcId="{154CCC8D-BA55-43A2-B44E-0CC637800BCF}" destId="{3C252064-13CE-4DB2-B00E-1D12F8FE0928}" srcOrd="0" destOrd="0" presId="urn:microsoft.com/office/officeart/2005/8/layout/process1"/>
    <dgm:cxn modelId="{7A6DB4FF-5718-4282-AC3A-C81CE69BAA06}" type="presParOf" srcId="{154CCC8D-BA55-43A2-B44E-0CC637800BCF}" destId="{AAF41F53-3935-458B-A2E1-BAFE076996FD}" srcOrd="1" destOrd="0" presId="urn:microsoft.com/office/officeart/2005/8/layout/process1"/>
    <dgm:cxn modelId="{E4E82D4E-5055-4A06-A2EF-9170C7F6DB13}" type="presParOf" srcId="{AAF41F53-3935-458B-A2E1-BAFE076996FD}" destId="{6F4C2AB8-C2CA-4DFB-B676-F66A47A28BC2}" srcOrd="0" destOrd="0" presId="urn:microsoft.com/office/officeart/2005/8/layout/process1"/>
    <dgm:cxn modelId="{8162B01A-6DA7-4C64-8C2F-FEFFF43ED94C}" type="presParOf" srcId="{154CCC8D-BA55-43A2-B44E-0CC637800BCF}" destId="{005CE2D8-F024-4678-8F18-F201E603E774}" srcOrd="2" destOrd="0" presId="urn:microsoft.com/office/officeart/2005/8/layout/process1"/>
    <dgm:cxn modelId="{839FBBBB-3E7E-42F8-93D4-EB79B887096F}" type="presParOf" srcId="{154CCC8D-BA55-43A2-B44E-0CC637800BCF}" destId="{E9970F42-205D-460E-81AF-9F997E4DD571}" srcOrd="3" destOrd="0" presId="urn:microsoft.com/office/officeart/2005/8/layout/process1"/>
    <dgm:cxn modelId="{08760814-8D73-4118-A283-553D5C7937FC}" type="presParOf" srcId="{E9970F42-205D-460E-81AF-9F997E4DD571}" destId="{CCF56E2B-C532-4521-91F4-E90D48B5CA56}" srcOrd="0" destOrd="0" presId="urn:microsoft.com/office/officeart/2005/8/layout/process1"/>
    <dgm:cxn modelId="{AA3A14D5-C93D-4BBD-9784-DAFAAF26D1EE}" type="presParOf" srcId="{154CCC8D-BA55-43A2-B44E-0CC637800BCF}" destId="{B9107784-0796-43BC-A1D3-AF0482A30225}" srcOrd="4" destOrd="0" presId="urn:microsoft.com/office/officeart/2005/8/layout/process1"/>
    <dgm:cxn modelId="{B8FE60BE-32C6-4506-BA9A-6EDD361A5651}" type="presParOf" srcId="{154CCC8D-BA55-43A2-B44E-0CC637800BCF}" destId="{7768CD8A-B965-41AD-A99C-AB8D998776DF}" srcOrd="5" destOrd="0" presId="urn:microsoft.com/office/officeart/2005/8/layout/process1"/>
    <dgm:cxn modelId="{B91A211F-9CA0-4D2A-AEB8-29982D77016F}" type="presParOf" srcId="{7768CD8A-B965-41AD-A99C-AB8D998776DF}" destId="{4E00B26B-40E7-4595-BCB2-CE2D34C6B136}" srcOrd="0" destOrd="0" presId="urn:microsoft.com/office/officeart/2005/8/layout/process1"/>
    <dgm:cxn modelId="{756E65F0-44DA-48B6-997F-98742BABA413}" type="presParOf" srcId="{154CCC8D-BA55-43A2-B44E-0CC637800BCF}" destId="{B942AC0B-254A-4587-B64A-F7FEF8B0A684}" srcOrd="6" destOrd="0" presId="urn:microsoft.com/office/officeart/2005/8/layout/process1"/>
    <dgm:cxn modelId="{E33C0BB6-CD53-4609-8C49-462C361A1712}" type="presParOf" srcId="{154CCC8D-BA55-43A2-B44E-0CC637800BCF}" destId="{3DF4B186-307A-4F6B-80DB-473137A5C911}" srcOrd="7" destOrd="0" presId="urn:microsoft.com/office/officeart/2005/8/layout/process1"/>
    <dgm:cxn modelId="{FE771F5D-450A-4BC5-9E2B-CAE4F3F5A432}" type="presParOf" srcId="{3DF4B186-307A-4F6B-80DB-473137A5C911}" destId="{E9D79752-502C-404F-8375-196CCB89CC93}" srcOrd="0" destOrd="0" presId="urn:microsoft.com/office/officeart/2005/8/layout/process1"/>
    <dgm:cxn modelId="{C8691679-5CF2-476A-83F4-D60DC295B4BA}" type="presParOf" srcId="{154CCC8D-BA55-43A2-B44E-0CC637800BCF}" destId="{A9EF2D30-22DA-4F7C-BC53-262FDBA17B8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52064-13CE-4DB2-B00E-1D12F8FE0928}">
      <dsp:nvSpPr>
        <dsp:cNvPr id="0" name=""/>
        <dsp:cNvSpPr/>
      </dsp:nvSpPr>
      <dsp:spPr>
        <a:xfrm>
          <a:off x="5769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1. Envoi de la fiche pré-projet par mail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54877" y="2016342"/>
        <a:ext cx="1690244" cy="1578465"/>
      </dsp:txXfrm>
    </dsp:sp>
    <dsp:sp modelId="{AAF41F53-3935-458B-A2E1-BAFE076996FD}">
      <dsp:nvSpPr>
        <dsp:cNvPr id="0" name=""/>
        <dsp:cNvSpPr/>
      </dsp:nvSpPr>
      <dsp:spPr>
        <a:xfrm rot="51161">
          <a:off x="1970086" y="2602507"/>
          <a:ext cx="372901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1970092" y="2690383"/>
        <a:ext cx="261031" cy="266122"/>
      </dsp:txXfrm>
    </dsp:sp>
    <dsp:sp modelId="{005CE2D8-F024-4678-8F18-F201E603E774}">
      <dsp:nvSpPr>
        <dsp:cNvPr id="0" name=""/>
        <dsp:cNvSpPr/>
      </dsp:nvSpPr>
      <dsp:spPr>
        <a:xfrm>
          <a:off x="2497738" y="2004322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2. Première instruction</a:t>
          </a:r>
          <a:endParaRPr lang="fr-FR" sz="2000" b="0" kern="1200" dirty="0"/>
        </a:p>
      </dsp:txBody>
      <dsp:txXfrm>
        <a:off x="2546846" y="2053430"/>
        <a:ext cx="1690244" cy="1578465"/>
      </dsp:txXfrm>
    </dsp:sp>
    <dsp:sp modelId="{E9970F42-205D-460E-81AF-9F997E4DD571}">
      <dsp:nvSpPr>
        <dsp:cNvPr id="0" name=""/>
        <dsp:cNvSpPr/>
      </dsp:nvSpPr>
      <dsp:spPr>
        <a:xfrm rot="21549322">
          <a:off x="4467993" y="2602189"/>
          <a:ext cx="385489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4467999" y="2691749"/>
        <a:ext cx="269842" cy="266122"/>
      </dsp:txXfrm>
    </dsp:sp>
    <dsp:sp modelId="{B9107784-0796-43BC-A1D3-AF0482A30225}">
      <dsp:nvSpPr>
        <dsp:cNvPr id="0" name=""/>
        <dsp:cNvSpPr/>
      </dsp:nvSpPr>
      <dsp:spPr>
        <a:xfrm>
          <a:off x="5013459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3. Accès au formulaire de candidature</a:t>
          </a:r>
          <a:endParaRPr lang="fr-FR" sz="2000" b="0" kern="1200" dirty="0"/>
        </a:p>
      </dsp:txBody>
      <dsp:txXfrm>
        <a:off x="5062567" y="2016342"/>
        <a:ext cx="1690244" cy="1578465"/>
      </dsp:txXfrm>
    </dsp:sp>
    <dsp:sp modelId="{7768CD8A-B965-41AD-A99C-AB8D998776DF}">
      <dsp:nvSpPr>
        <dsp:cNvPr id="0" name=""/>
        <dsp:cNvSpPr/>
      </dsp:nvSpPr>
      <dsp:spPr>
        <a:xfrm>
          <a:off x="6980765" y="2583806"/>
          <a:ext cx="379153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6980765" y="2672514"/>
        <a:ext cx="265407" cy="266122"/>
      </dsp:txXfrm>
    </dsp:sp>
    <dsp:sp modelId="{B942AC0B-254A-4587-B64A-F7FEF8B0A684}">
      <dsp:nvSpPr>
        <dsp:cNvPr id="0" name=""/>
        <dsp:cNvSpPr/>
      </dsp:nvSpPr>
      <dsp:spPr>
        <a:xfrm>
          <a:off x="7517304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4. Rédaction du formulaire de candidature</a:t>
          </a:r>
          <a:endParaRPr lang="fr-FR" sz="2000" b="0" kern="1200" dirty="0"/>
        </a:p>
      </dsp:txBody>
      <dsp:txXfrm>
        <a:off x="7566412" y="2016342"/>
        <a:ext cx="1690244" cy="1578465"/>
      </dsp:txXfrm>
    </dsp:sp>
    <dsp:sp modelId="{3DF4B186-307A-4F6B-80DB-473137A5C911}">
      <dsp:nvSpPr>
        <dsp:cNvPr id="0" name=""/>
        <dsp:cNvSpPr/>
      </dsp:nvSpPr>
      <dsp:spPr>
        <a:xfrm>
          <a:off x="9484610" y="2583806"/>
          <a:ext cx="379153" cy="443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9484610" y="2672514"/>
        <a:ext cx="265407" cy="266122"/>
      </dsp:txXfrm>
    </dsp:sp>
    <dsp:sp modelId="{A9EF2D30-22DA-4F7C-BC53-262FDBA17B8A}">
      <dsp:nvSpPr>
        <dsp:cNvPr id="0" name=""/>
        <dsp:cNvSpPr/>
      </dsp:nvSpPr>
      <dsp:spPr>
        <a:xfrm>
          <a:off x="10021149" y="1967234"/>
          <a:ext cx="1788460" cy="16766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hlinkClick xmlns:r="http://schemas.openxmlformats.org/officeDocument/2006/relationships" r:id="" action="ppaction://hlinksldjump"/>
            </a:rPr>
            <a:t>5. Dépôt du dossier de candidature sur e-partenaire</a:t>
          </a:r>
          <a:endParaRPr lang="fr-FR" sz="2000" b="0" kern="1200" dirty="0"/>
        </a:p>
      </dsp:txBody>
      <dsp:txXfrm>
        <a:off x="10070257" y="2016342"/>
        <a:ext cx="1690244" cy="1578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64A5-2B9B-4EF5-A2E3-B24AD2DDE6B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3556-44D8-46EE-BF19-5EB25EDD6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5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5CC3B-62C8-43FA-A393-4B460D7FA3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56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0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2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02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seil Départ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07F5126-E849-B541-A912-F7E2936F6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65840"/>
            <a:ext cx="6099112" cy="4352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AC7A56-7FCC-E040-BC0A-2AAA17FCD4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" y="188640"/>
            <a:ext cx="11582803" cy="117420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2564904"/>
            <a:ext cx="10176000" cy="1324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sz="8000" dirty="0">
                <a:solidFill>
                  <a:schemeClr val="tx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Rapport N° XXX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8998"/>
            <a:ext cx="4896544" cy="337336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>
                <a:solidFill>
                  <a:schemeClr val="bg1"/>
                </a:solidFill>
                <a:latin typeface="Roboto Cn" pitchFamily="2" charset="0"/>
                <a:ea typeface="Roboto Cn" pitchFamily="2" charset="0"/>
              </a:defRPr>
            </a:lvl1pPr>
          </a:lstStyle>
          <a:p>
            <a:r>
              <a:rPr lang="fr-FR" baseline="0" dirty="0">
                <a:solidFill>
                  <a:schemeClr val="bg1"/>
                </a:solidFill>
                <a:latin typeface="Roboto Cn" pitchFamily="2" charset="0"/>
              </a:rPr>
              <a:t>Jour Mois Année, Arras</a:t>
            </a:r>
            <a:endParaRPr lang="fr-FR" dirty="0">
              <a:solidFill>
                <a:schemeClr val="bg1"/>
              </a:solidFill>
              <a:latin typeface="Roboto Cn" pitchFamily="2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11472597" y="6592272"/>
            <a:ext cx="719403" cy="265733"/>
          </a:xfrm>
          <a:prstGeom prst="rect">
            <a:avLst/>
          </a:prstGeom>
        </p:spPr>
        <p:txBody>
          <a:bodyPr/>
          <a:lstStyle>
            <a:lvl1pPr>
              <a:defRPr lang="fr-FR" sz="1200" kern="12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</a:lstStyle>
          <a:p>
            <a:fld id="{E8D7997D-9948-4932-A360-72FE0EC2DF0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35360" y="6597352"/>
            <a:ext cx="3860800" cy="2606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66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88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17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5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0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66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21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64CE-E7EC-4279-AECF-2C94E5C93B8A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455-6219-42EE-B0F4-127B21A51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valle.cijanes.mary.sol@pasdecalais.fr" TargetMode="External"/><Relationship Id="rId2" Type="http://schemas.openxmlformats.org/officeDocument/2006/relationships/hyperlink" Target="https://www.pasdecalais.fr/Europe-International/Appels-a-projets-et-candidature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Denoeu.marianne@pasdecalais.f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partenaire.pasdecalais.fr/Extra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Denoeu.marianne@pasdecalais.fr" TargetMode="External"/><Relationship Id="rId4" Type="http://schemas.openxmlformats.org/officeDocument/2006/relationships/hyperlink" Target="mailto:ovalle.cijanes.mary.sol@pasdecalais.f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enoeu.marianne@pasdecalais.fr" TargetMode="External"/><Relationship Id="rId2" Type="http://schemas.openxmlformats.org/officeDocument/2006/relationships/hyperlink" Target="mailto:ovalle.cijanes.mary.sol@pasdecalais.fr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ortailpartenaire.pasdecalais.fr/Extranet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8583" y="460393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Procédure de candidature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24343299"/>
              </p:ext>
            </p:extLst>
          </p:nvPr>
        </p:nvGraphicFramePr>
        <p:xfrm>
          <a:off x="173421" y="983613"/>
          <a:ext cx="11815379" cy="56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èche droite 6"/>
          <p:cNvSpPr/>
          <p:nvPr/>
        </p:nvSpPr>
        <p:spPr>
          <a:xfrm>
            <a:off x="378691" y="1563417"/>
            <a:ext cx="1156392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091333" y="2141167"/>
            <a:ext cx="2032000" cy="9513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Date limite : </a:t>
            </a:r>
            <a:r>
              <a:rPr lang="fr-FR" sz="1600" b="1" dirty="0" smtClean="0">
                <a:solidFill>
                  <a:schemeClr val="bg1"/>
                </a:solidFill>
              </a:rPr>
              <a:t>27/06/2025, 11h59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3421" y="2234889"/>
            <a:ext cx="1713347" cy="9513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Date limite* : </a:t>
            </a:r>
            <a:r>
              <a:rPr lang="fr-FR" sz="1600" b="1" dirty="0" smtClean="0">
                <a:solidFill>
                  <a:schemeClr val="bg1"/>
                </a:solidFill>
              </a:rPr>
              <a:t>13/06/2025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76073" y="4308764"/>
            <a:ext cx="2087418" cy="1390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Mission Coopération Européenne et Internationale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511635" y="4389252"/>
            <a:ext cx="2138219" cy="1390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Un accompagnement gratuit vous sera proposé par le Département du Pas-de-Calais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>
          <a:xfrm>
            <a:off x="378690" y="6334116"/>
            <a:ext cx="4248727" cy="260648"/>
          </a:xfrm>
        </p:spPr>
        <p:txBody>
          <a:bodyPr/>
          <a:lstStyle/>
          <a:p>
            <a:r>
              <a:rPr lang="fr-FR" dirty="0" smtClean="0"/>
              <a:t>*Pour bénéficier d’un accompagnement à la rédaction du projet 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 rot="5400000">
            <a:off x="10305804" y="4568344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9216448" y="5084288"/>
            <a:ext cx="2726170" cy="1510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hlinkClick r:id="rId8" action="ppaction://hlinksldjump"/>
              </a:rPr>
              <a:t>6</a:t>
            </a:r>
            <a:r>
              <a:rPr lang="fr-FR" sz="2000" dirty="0" smtClean="0">
                <a:solidFill>
                  <a:schemeClr val="bg1"/>
                </a:solidFill>
                <a:hlinkClick r:id="rId8" action="ppaction://hlinksldjump"/>
              </a:rPr>
              <a:t>. Retour par mail sur l’état de votre candidature 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6993867">
            <a:off x="8555513" y="2674243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14" y="2740674"/>
            <a:ext cx="4528513" cy="39605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726545" y="5421745"/>
            <a:ext cx="1681019" cy="147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43419" y="5571763"/>
            <a:ext cx="1681018" cy="138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366653" y="5334712"/>
            <a:ext cx="914400" cy="612648"/>
          </a:xfrm>
          <a:prstGeom prst="wedgeRectCallout">
            <a:avLst>
              <a:gd name="adj1" fmla="val -110639"/>
              <a:gd name="adj2" fmla="val 9373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VALIDEZ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5462" y="4139848"/>
            <a:ext cx="914400" cy="612648"/>
          </a:xfrm>
          <a:prstGeom prst="wedgeRectCallout">
            <a:avLst>
              <a:gd name="adj1" fmla="val -218229"/>
              <a:gd name="adj2" fmla="val 1526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Identifiant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8679" y="5365307"/>
            <a:ext cx="914400" cy="612648"/>
          </a:xfrm>
          <a:prstGeom prst="wedgeRectCallout">
            <a:avLst>
              <a:gd name="adj1" fmla="val 272917"/>
              <a:gd name="adj2" fmla="val 342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Mot de passe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99" y="2125739"/>
            <a:ext cx="7285800" cy="45972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707705" y="3540694"/>
            <a:ext cx="2482604" cy="169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773782" y="3234370"/>
            <a:ext cx="2420983" cy="876076"/>
          </a:xfrm>
          <a:prstGeom prst="wedgeRectCallout">
            <a:avLst>
              <a:gd name="adj1" fmla="val -73053"/>
              <a:gd name="adj2" fmla="val -52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Vérifiez le nom de la personne à contacter au sein de votre structure*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4699" y="4497759"/>
            <a:ext cx="2814604" cy="612648"/>
          </a:xfrm>
          <a:prstGeom prst="wedgeRectCallout">
            <a:avLst>
              <a:gd name="adj1" fmla="val -78903"/>
              <a:gd name="adj2" fmla="val -1425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Vérifiez la raison sociale de votre structure* 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2162" y="4328601"/>
            <a:ext cx="2482604" cy="713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571799" y="6522719"/>
            <a:ext cx="1606830" cy="200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84728" y="4397829"/>
            <a:ext cx="1237156" cy="1325226"/>
          </a:xfrm>
          <a:prstGeom prst="wedgeRectCallout">
            <a:avLst>
              <a:gd name="adj1" fmla="val 58225"/>
              <a:gd name="adj2" fmla="val 10228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CRÉEZ UNE NOUVELLE DEMANDE DE SUBVENTION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9471436" y="5113256"/>
            <a:ext cx="2447926" cy="1609761"/>
          </a:xfrm>
          <a:prstGeom prst="wedgeRoundRectCallout">
            <a:avLst>
              <a:gd name="adj1" fmla="val -73273"/>
              <a:gd name="adj2" fmla="val -516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*En cas de problème, </a:t>
            </a:r>
          </a:p>
          <a:p>
            <a:pPr algn="ctr"/>
            <a:r>
              <a:rPr lang="fr-FR" sz="2000" b="1" dirty="0" smtClean="0"/>
              <a:t>merci de contacter la MCEI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344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95" y="2556529"/>
            <a:ext cx="6222949" cy="31496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3378265" y="4066902"/>
            <a:ext cx="2125552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008583" y="5097418"/>
            <a:ext cx="1390731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4434" y="3587931"/>
            <a:ext cx="1097280" cy="940526"/>
          </a:xfrm>
          <a:prstGeom prst="wedgeRectCallout">
            <a:avLst>
              <a:gd name="adj1" fmla="val 197580"/>
              <a:gd name="adj2" fmla="val 112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Domaine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87459" y="3659776"/>
            <a:ext cx="2348463" cy="1737361"/>
          </a:xfrm>
          <a:prstGeom prst="wedgeRectCallout">
            <a:avLst>
              <a:gd name="adj1" fmla="val -194339"/>
              <a:gd name="adj2" fmla="val 38059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SÉLECTIONNEZ « COOP EUROPEENNE INTERNATIONALE »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9770" t="29722" r="15378" b="7228"/>
          <a:stretch/>
        </p:blipFill>
        <p:spPr>
          <a:xfrm>
            <a:off x="3887482" y="5097418"/>
            <a:ext cx="1741723" cy="2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r="15144"/>
          <a:stretch/>
        </p:blipFill>
        <p:spPr>
          <a:xfrm>
            <a:off x="1345621" y="2742607"/>
            <a:ext cx="7661893" cy="26806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74618" y="4267529"/>
            <a:ext cx="4403898" cy="248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2973" y="3866605"/>
            <a:ext cx="1097280" cy="940526"/>
          </a:xfrm>
          <a:prstGeom prst="wedgeRectCallout">
            <a:avLst>
              <a:gd name="adj1" fmla="val 160278"/>
              <a:gd name="adj2" fmla="val 131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Type de demande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6120" y="4939491"/>
            <a:ext cx="3173087" cy="195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164397" y="3685902"/>
            <a:ext cx="2882324" cy="1737361"/>
          </a:xfrm>
          <a:prstGeom prst="wedgeRectCallout">
            <a:avLst>
              <a:gd name="adj1" fmla="val -113064"/>
              <a:gd name="adj2" fmla="val 2803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SÉLECTIONNEZ 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« JUMELAGES»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19770" t="29722" r="15378" b="7228"/>
          <a:stretch/>
        </p:blipFill>
        <p:spPr>
          <a:xfrm>
            <a:off x="3036120" y="4298301"/>
            <a:ext cx="1741723" cy="217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3592946" y="4963794"/>
            <a:ext cx="480291" cy="147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97" y="2596821"/>
            <a:ext cx="9569942" cy="21781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007514" y="3887733"/>
            <a:ext cx="1599526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649096" y="5268686"/>
            <a:ext cx="1263501" cy="866530"/>
          </a:xfrm>
          <a:prstGeom prst="wedgeRectCallout">
            <a:avLst>
              <a:gd name="adj1" fmla="val -48965"/>
              <a:gd name="adj2" fmla="val -15990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VALIDEZ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1858" y="503650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19770" t="29722" r="15378" b="7228"/>
          <a:stretch/>
        </p:blipFill>
        <p:spPr>
          <a:xfrm>
            <a:off x="2438400" y="3511565"/>
            <a:ext cx="1394691" cy="1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750410">
            <a:off x="8949983" y="209714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55" y="2983490"/>
            <a:ext cx="6826941" cy="22439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396372" y="3887732"/>
            <a:ext cx="1599526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66" y="3805645"/>
            <a:ext cx="1602377" cy="940526"/>
          </a:xfrm>
          <a:prstGeom prst="wedgeRectCallout">
            <a:avLst>
              <a:gd name="adj1" fmla="val 83730"/>
              <a:gd name="adj2" fmla="val -2949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AUTOMATIQUE* </a:t>
            </a:r>
            <a:endParaRPr lang="fr-F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6810427" y="6315377"/>
            <a:ext cx="5185874" cy="26064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*Pour toute demande de modification, contact :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epartenaire@pasdecalais.fr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9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296840" y="210508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84" y="2713666"/>
            <a:ext cx="6439231" cy="28639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692463" y="2734971"/>
            <a:ext cx="1714073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66" y="3805645"/>
            <a:ext cx="1602377" cy="940526"/>
          </a:xfrm>
          <a:prstGeom prst="wedgeRectCallout">
            <a:avLst>
              <a:gd name="adj1" fmla="val 101121"/>
              <a:gd name="adj2" fmla="val -1480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</a:t>
            </a:r>
            <a:endParaRPr lang="fr-F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39" y="2415171"/>
            <a:ext cx="6242371" cy="32132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866634" y="2455502"/>
            <a:ext cx="2297549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9966" y="3805645"/>
            <a:ext cx="1915885" cy="1419498"/>
          </a:xfrm>
          <a:prstGeom prst="wedgeRectCallout">
            <a:avLst>
              <a:gd name="adj1" fmla="val 84629"/>
              <a:gd name="adj2" fmla="val -1356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À remplir UNIQUEMENT </a:t>
            </a:r>
          </a:p>
          <a:p>
            <a:pPr algn="ctr"/>
            <a:r>
              <a:rPr lang="fr-FR" sz="1600" b="1" i="1" dirty="0" smtClean="0">
                <a:solidFill>
                  <a:schemeClr val="accent1">
                    <a:lumMod val="50000"/>
                  </a:schemeClr>
                </a:solidFill>
              </a:rPr>
              <a:t>en cas de changement d’adresse</a:t>
            </a:r>
            <a:endParaRPr lang="fr-FR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04" y="2698894"/>
            <a:ext cx="8734504" cy="20325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8583" y="3078341"/>
            <a:ext cx="4639028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73364" y="3330018"/>
            <a:ext cx="2235420" cy="778871"/>
          </a:xfrm>
          <a:prstGeom prst="wedgeRectCallout">
            <a:avLst>
              <a:gd name="adj1" fmla="val -98706"/>
              <a:gd name="adj2" fmla="val -5987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</a:t>
            </a:r>
          </a:p>
          <a:p>
            <a:pPr algn="ctr"/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Possibilité de changer manuellement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6078" y="5073965"/>
            <a:ext cx="2301493" cy="721456"/>
          </a:xfrm>
          <a:prstGeom prst="wedgeRectCallout">
            <a:avLst>
              <a:gd name="adj1" fmla="val -6025"/>
              <a:gd name="adj2" fmla="val -1874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</a:t>
            </a:r>
          </a:p>
          <a:p>
            <a:pPr algn="ctr"/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Possibilité de changer manuellement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2606" y="3764899"/>
            <a:ext cx="4639028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Connecteur 4"/>
          <p:cNvSpPr/>
          <p:nvPr/>
        </p:nvSpPr>
        <p:spPr>
          <a:xfrm>
            <a:off x="1898469" y="3422331"/>
            <a:ext cx="293717" cy="26139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84728" y="3936894"/>
            <a:ext cx="2011680" cy="1220169"/>
          </a:xfrm>
          <a:prstGeom prst="wedgeRectCallout">
            <a:avLst>
              <a:gd name="adj1" fmla="val 39347"/>
              <a:gd name="adj2" fmla="val -7639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À COCHER POUR PASSER À LA PAGE SUIVANTE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7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52" y="2260634"/>
            <a:ext cx="6436294" cy="40425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17073" y="2251235"/>
            <a:ext cx="3300549" cy="245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506087" y="3751880"/>
            <a:ext cx="2235420" cy="470263"/>
          </a:xfrm>
          <a:prstGeom prst="wedgeRectCallout">
            <a:avLst>
              <a:gd name="adj1" fmla="val -221446"/>
              <a:gd name="adj2" fmla="val -76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AUTOMATIQUE*</a:t>
            </a: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674" y="2587659"/>
            <a:ext cx="1657773" cy="470263"/>
          </a:xfrm>
          <a:prstGeom prst="wedgeRectCallout">
            <a:avLst>
              <a:gd name="adj1" fmla="val 97107"/>
              <a:gd name="adj2" fmla="val -9708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SAISIE AUTOMATIQUE*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17073" y="3543904"/>
            <a:ext cx="2952206" cy="218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145746" y="5859695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969719" y="5859695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671507" y="4261335"/>
            <a:ext cx="1854927" cy="866530"/>
          </a:xfrm>
          <a:prstGeom prst="wedgeRectCallout">
            <a:avLst>
              <a:gd name="adj1" fmla="val -135349"/>
              <a:gd name="adj2" fmla="val 13255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Enregistrer la progression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578" y="3882028"/>
            <a:ext cx="1854927" cy="866530"/>
          </a:xfrm>
          <a:prstGeom prst="wedgeRectCallout">
            <a:avLst>
              <a:gd name="adj1" fmla="val 140706"/>
              <a:gd name="adj2" fmla="val 16471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0096" y="5178654"/>
            <a:ext cx="1854927" cy="1025031"/>
          </a:xfrm>
          <a:prstGeom prst="wedgeRectCallout">
            <a:avLst>
              <a:gd name="adj1" fmla="val 86715"/>
              <a:gd name="adj2" fmla="val 2920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Revenir à l’étape précédente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61100" y="5873190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843288" y="5959222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9647892" y="5426430"/>
            <a:ext cx="1854927" cy="866530"/>
          </a:xfrm>
          <a:prstGeom prst="wedgeRectCallout">
            <a:avLst>
              <a:gd name="adj1" fmla="val -97321"/>
              <a:gd name="adj2" fmla="val 3306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Retour à la page d’accueil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Espace réservé du pied de page 6"/>
          <p:cNvSpPr txBox="1">
            <a:spLocks/>
          </p:cNvSpPr>
          <p:nvPr/>
        </p:nvSpPr>
        <p:spPr>
          <a:xfrm>
            <a:off x="6836520" y="6493850"/>
            <a:ext cx="518587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*Pour toute demande de modification, contact : epartenaire@pasdecalais.fr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8583" y="460393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1. Envoi de la fiche pré-projet par mail 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65018" y="1699490"/>
            <a:ext cx="4793673" cy="1348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Fiche pré-projet à télécharger sur le site du Département du Pas-de-Calais : 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https://www.pasdecalais.fr/Europe-International/Appels-a-projets-et-candidatures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641439" y="2152702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6253016" y="1699490"/>
            <a:ext cx="4793673" cy="1348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Complétez la fiche</a:t>
            </a: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8127864" y="3235869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2595418" y="3763874"/>
            <a:ext cx="5590783" cy="1348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Envoyez la fiche pré-projet par mail 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à la Mission coopération européenne et internationale : </a:t>
            </a:r>
          </a:p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ovalle.cijanes.mary.sol@pasdecalais.fr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enoeu.marianne@pasdecalais.fr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Ellipse 17"/>
          <p:cNvSpPr/>
          <p:nvPr/>
        </p:nvSpPr>
        <p:spPr>
          <a:xfrm>
            <a:off x="397164" y="3662151"/>
            <a:ext cx="2295235" cy="16579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Date limite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pour bénéficier d’un accompagnement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à la rédaction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de votre projet  : </a:t>
            </a:r>
          </a:p>
          <a:p>
            <a:pPr algn="ctr"/>
            <a:r>
              <a:rPr lang="fr-FR" sz="1600" b="1" u="sng" dirty="0" smtClean="0">
                <a:solidFill>
                  <a:schemeClr val="bg1"/>
                </a:solidFill>
              </a:rPr>
              <a:t>13/06/2025</a:t>
            </a:r>
            <a:endParaRPr lang="fr-FR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05" y="2145083"/>
            <a:ext cx="6299524" cy="37784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184728" y="1043276"/>
            <a:ext cx="3722254" cy="969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  <a:endCxn id="22" idx="1"/>
          </p:cNvCxnSpPr>
          <p:nvPr/>
        </p:nvCxnSpPr>
        <p:spPr>
          <a:xfrm>
            <a:off x="3906982" y="1527806"/>
            <a:ext cx="1998486" cy="10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905468" y="1339099"/>
            <a:ext cx="4812146" cy="591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J’ai déjà un compte e-partenaire</a:t>
            </a:r>
          </a:p>
        </p:txBody>
      </p:sp>
      <p:grpSp>
        <p:nvGrpSpPr>
          <p:cNvPr id="9" name="Groupe 8"/>
          <p:cNvGrpSpPr/>
          <p:nvPr/>
        </p:nvGrpSpPr>
        <p:grpSpPr>
          <a:xfrm rot="7168172">
            <a:off x="8993017" y="207848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3176" y="4192477"/>
            <a:ext cx="4471853" cy="2456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326673" y="4438108"/>
            <a:ext cx="3213464" cy="282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9506087" y="6112956"/>
            <a:ext cx="2469334" cy="55328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*Indiquer le montant sans espace, ni signe :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exemple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: 10000 ; </a:t>
            </a:r>
            <a:r>
              <a:rPr lang="fr-FR" i="1" strike="sngStrike" dirty="0" smtClean="0">
                <a:solidFill>
                  <a:schemeClr val="accent1">
                    <a:lumMod val="50000"/>
                  </a:schemeClr>
                </a:solidFill>
              </a:rPr>
              <a:t>10 000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fr-FR" i="1" strike="sngStrike" dirty="0" smtClean="0">
                <a:solidFill>
                  <a:schemeClr val="accent1">
                    <a:lumMod val="50000"/>
                  </a:schemeClr>
                </a:solidFill>
              </a:rPr>
              <a:t>10000€</a:t>
            </a:r>
            <a:endParaRPr lang="fr-FR" i="1" strike="sngStrik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0348" y="5433965"/>
            <a:ext cx="936506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78674" y="3751880"/>
            <a:ext cx="1928579" cy="686228"/>
          </a:xfrm>
          <a:prstGeom prst="wedgeRectCallout">
            <a:avLst>
              <a:gd name="adj1" fmla="val 145221"/>
              <a:gd name="adj2" fmla="val 184223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26197" y="3362966"/>
            <a:ext cx="1928579" cy="686228"/>
          </a:xfrm>
          <a:prstGeom prst="wedgeRectCallout">
            <a:avLst>
              <a:gd name="adj1" fmla="val -89361"/>
              <a:gd name="adj2" fmla="val 6104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INDIQUEZ LE NOM DU PROJET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26197" y="4453165"/>
            <a:ext cx="1990978" cy="1444358"/>
          </a:xfrm>
          <a:prstGeom prst="wedgeRectCallout">
            <a:avLst>
              <a:gd name="adj1" fmla="val -192739"/>
              <a:gd name="adj2" fmla="val -38104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INDIQUEZ LE MONTANT DE LA SUBVENTION DEMANDÉE*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5693" y="2142797"/>
            <a:ext cx="2011680" cy="1220169"/>
          </a:xfrm>
          <a:prstGeom prst="wedgeRectCallout">
            <a:avLst>
              <a:gd name="adj1" fmla="val 60126"/>
              <a:gd name="adj2" fmla="val 4279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À COCHER POUR PASSER À LA PAGE SUIVANTE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1" name="Organigramme : Connecteur 30"/>
          <p:cNvSpPr/>
          <p:nvPr/>
        </p:nvSpPr>
        <p:spPr>
          <a:xfrm>
            <a:off x="2773767" y="3334100"/>
            <a:ext cx="239400" cy="21029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0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25" y="2149907"/>
            <a:ext cx="7210677" cy="41363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53401" y="1225341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225341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9494947" y="2069227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7024" y="5918642"/>
            <a:ext cx="676275" cy="343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321972" y="4114800"/>
            <a:ext cx="1945727" cy="799304"/>
          </a:xfrm>
          <a:prstGeom prst="wedgeRoundRectCallout">
            <a:avLst>
              <a:gd name="adj1" fmla="val -16666"/>
              <a:gd name="adj2" fmla="val 1758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Statut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« en cours de saisie » doit apparaître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87408" y="5967454"/>
            <a:ext cx="147099" cy="18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458531" y="5970104"/>
            <a:ext cx="121921" cy="183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741463" y="5967454"/>
            <a:ext cx="147099" cy="18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888562" y="5967454"/>
            <a:ext cx="147099" cy="18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égende encadrée 1 6"/>
          <p:cNvSpPr/>
          <p:nvPr/>
        </p:nvSpPr>
        <p:spPr>
          <a:xfrm>
            <a:off x="7788302" y="6357068"/>
            <a:ext cx="626495" cy="408730"/>
          </a:xfrm>
          <a:prstGeom prst="borderCallout1">
            <a:avLst>
              <a:gd name="adj1" fmla="val 1242"/>
              <a:gd name="adj2" fmla="val 57664"/>
              <a:gd name="adj3" fmla="val -67446"/>
              <a:gd name="adj4" fmla="val 10508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Visualiser la demande</a:t>
            </a:r>
            <a:endParaRPr lang="fr-FR" sz="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Légende encadrée 1 25"/>
          <p:cNvSpPr/>
          <p:nvPr/>
        </p:nvSpPr>
        <p:spPr>
          <a:xfrm>
            <a:off x="9529364" y="5388333"/>
            <a:ext cx="626495" cy="408730"/>
          </a:xfrm>
          <a:prstGeom prst="borderCallout1">
            <a:avLst>
              <a:gd name="adj1" fmla="val 98510"/>
              <a:gd name="adj2" fmla="val 1820"/>
              <a:gd name="adj3" fmla="val 143627"/>
              <a:gd name="adj4" fmla="val -113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Supprimer la demande</a:t>
            </a:r>
            <a:endParaRPr lang="fr-FR" sz="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égende encadrée 1 26"/>
          <p:cNvSpPr/>
          <p:nvPr/>
        </p:nvSpPr>
        <p:spPr>
          <a:xfrm>
            <a:off x="9655368" y="5967454"/>
            <a:ext cx="626495" cy="408730"/>
          </a:xfrm>
          <a:prstGeom prst="borderCallout1">
            <a:avLst>
              <a:gd name="adj1" fmla="val 45013"/>
              <a:gd name="adj2" fmla="val 2455"/>
              <a:gd name="adj3" fmla="val 26905"/>
              <a:gd name="adj4" fmla="val -9861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Imprimer </a:t>
            </a:r>
          </a:p>
          <a:p>
            <a:pPr algn="ctr"/>
            <a:r>
              <a:rPr lang="fr-FR" sz="700" b="1" dirty="0" smtClean="0">
                <a:solidFill>
                  <a:schemeClr val="accent1">
                    <a:lumMod val="50000"/>
                  </a:schemeClr>
                </a:solidFill>
              </a:rPr>
              <a:t>la demande</a:t>
            </a:r>
            <a:endParaRPr lang="fr-FR" sz="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50019" y="3278078"/>
            <a:ext cx="2011680" cy="1220169"/>
          </a:xfrm>
          <a:prstGeom prst="wedgeRectCallout">
            <a:avLst>
              <a:gd name="adj1" fmla="val -68484"/>
              <a:gd name="adj2" fmla="val 15710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CLIQUEZ SUR MODIFIER LA DEMANDE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82" y="2175565"/>
            <a:ext cx="7496761" cy="397758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53401" y="1225341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225341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9494947" y="2069227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733800" y="5732945"/>
            <a:ext cx="885825" cy="234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8674" y="2924175"/>
            <a:ext cx="1928579" cy="1513933"/>
          </a:xfrm>
          <a:prstGeom prst="wedgeRectCallout">
            <a:avLst>
              <a:gd name="adj1" fmla="val 140776"/>
              <a:gd name="adj2" fmla="val 126068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SUIVANTE, sauf si modifications*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815190" y="6370464"/>
            <a:ext cx="5021305" cy="26064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*Les modifications sont encore possibles, tant que le dossier n’est pas validé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14453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0" y="2086002"/>
            <a:ext cx="6579080" cy="41242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53401" y="1225341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225341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9230133" y="2171927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981450" y="5790095"/>
            <a:ext cx="885825" cy="234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35799" y="3667125"/>
            <a:ext cx="1928579" cy="1513933"/>
          </a:xfrm>
          <a:prstGeom prst="wedgeRectCallout">
            <a:avLst>
              <a:gd name="adj1" fmla="val 147690"/>
              <a:gd name="adj2" fmla="val 8328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PASSEZ À L’ÉTAPE SUIVANTE, sauf si modifications*</a:t>
            </a: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7132773" y="6557932"/>
            <a:ext cx="5107094" cy="26064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*Les modifications sont encore possibles, tant que le dossier n’est pas validé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4187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67676" y="1139544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121147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8770354" y="2068301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38206" y="4133293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438206" y="4319907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438205" y="4551585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438204" y="4738199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438203" y="4932493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438203" y="5164171"/>
            <a:ext cx="660863" cy="128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12863" y="2934821"/>
            <a:ext cx="1928579" cy="1513933"/>
          </a:xfrm>
          <a:prstGeom prst="wedgeRectCallout">
            <a:avLst>
              <a:gd name="adj1" fmla="val 72620"/>
              <a:gd name="adj2" fmla="val 4958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DÉPOSEZ L’ENSEMBLE DES PIÈCES JOINTES OBLIGATOIRES*</a:t>
            </a:r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67676" y="5849614"/>
            <a:ext cx="2675006" cy="301802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*Les pièces à fournir diffèrent selon la nature de votre structure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508344" y="4384330"/>
            <a:ext cx="929858" cy="6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474705" y="4451584"/>
            <a:ext cx="963497" cy="16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474705" y="4448754"/>
            <a:ext cx="929860" cy="37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508344" y="4480936"/>
            <a:ext cx="896221" cy="51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26" idx="1"/>
          </p:cNvCxnSpPr>
          <p:nvPr/>
        </p:nvCxnSpPr>
        <p:spPr>
          <a:xfrm>
            <a:off x="5508344" y="4478106"/>
            <a:ext cx="929859" cy="750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" t="4350" r="-12072" b="-9677"/>
          <a:stretch/>
        </p:blipFill>
        <p:spPr>
          <a:xfrm>
            <a:off x="3220723" y="2098562"/>
            <a:ext cx="6367683" cy="44426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5174" y="3666836"/>
            <a:ext cx="2472165" cy="172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9103397" y="4680432"/>
            <a:ext cx="1928579" cy="1513933"/>
          </a:xfrm>
          <a:prstGeom prst="wedgeRectCallout">
            <a:avLst>
              <a:gd name="adj1" fmla="val -128886"/>
              <a:gd name="adj2" fmla="val -9953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DÉPOSEZ LE BUDGET PRÉVISIONNEL DU PROJET COMPLÉTÉ</a:t>
            </a:r>
          </a:p>
        </p:txBody>
      </p:sp>
    </p:spTree>
    <p:extLst>
      <p:ext uri="{BB962C8B-B14F-4D97-AF65-F5344CB8AC3E}">
        <p14:creationId xmlns:p14="http://schemas.microsoft.com/office/powerpoint/2010/main" val="2489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73" y="2278997"/>
            <a:ext cx="6293173" cy="37085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67676" y="1139544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Formulaire rempli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043780" y="1383811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5789364" y="1121147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Retourner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 rot="7877686">
            <a:off x="8770354" y="2068301"/>
            <a:ext cx="428829" cy="442083"/>
            <a:chOff x="2263797" y="2460353"/>
            <a:chExt cx="428829" cy="510094"/>
          </a:xfrm>
        </p:grpSpPr>
        <p:sp>
          <p:nvSpPr>
            <p:cNvPr id="14" name="Flèche droite 13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25" name="Organigramme : Connecteur 24"/>
          <p:cNvSpPr/>
          <p:nvPr/>
        </p:nvSpPr>
        <p:spPr>
          <a:xfrm>
            <a:off x="2587450" y="3125037"/>
            <a:ext cx="205991" cy="187202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09933" y="2913123"/>
            <a:ext cx="2011680" cy="1220169"/>
          </a:xfrm>
          <a:prstGeom prst="wedgeRectCallout">
            <a:avLst>
              <a:gd name="adj1" fmla="val 70083"/>
              <a:gd name="adj2" fmla="val -2215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À COCHER POUR POUVOIR VALIDER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3347" y="5574222"/>
            <a:ext cx="676699" cy="243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226541" y="4020207"/>
            <a:ext cx="2717809" cy="2685393"/>
          </a:xfrm>
          <a:prstGeom prst="wedgeRectCallout">
            <a:avLst>
              <a:gd name="adj1" fmla="val -215784"/>
              <a:gd name="adj2" fmla="val 12320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VALIDEZ : </a:t>
            </a:r>
          </a:p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ATTENTION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APRÈS VALIDATION, AUCUNE MODIFICATION DE VOTRE CANDIDATURE NE SERA POSSIBLE SANS DEMANDE PRÉALABLE PAR EMAIL AUX SERVICES CONCERNÉS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8249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11410" y="1399709"/>
            <a:ext cx="4273624" cy="772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Après avoir validé la candidature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838487" y="2436193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Retournez sur la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plateforme e-partenaire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569108" y="1488267"/>
            <a:ext cx="428829" cy="442083"/>
            <a:chOff x="2263797" y="2460353"/>
            <a:chExt cx="428829" cy="510094"/>
          </a:xfrm>
        </p:grpSpPr>
        <p:sp>
          <p:nvSpPr>
            <p:cNvPr id="7" name="Flèche droite 6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91" y="3323639"/>
            <a:ext cx="8952733" cy="1482162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" name="Groupe 8"/>
          <p:cNvGrpSpPr/>
          <p:nvPr/>
        </p:nvGrpSpPr>
        <p:grpSpPr>
          <a:xfrm rot="5400000">
            <a:off x="5247032" y="4870297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1198179" y="5307849"/>
            <a:ext cx="8412545" cy="9232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Le statut de votre demande est « en cours d’analyse ». </a:t>
            </a:r>
          </a:p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Vous recevez un accusé de réception de votre demande par mail. </a:t>
            </a:r>
          </a:p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Aucune modification de votre candidature ne sera possible sans demande préalable par email aux services concernés </a:t>
            </a:r>
            <a:r>
              <a:rPr lang="fr-FR" sz="16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235324" y="1377017"/>
            <a:ext cx="4793673" cy="757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Réception d’une confirmation d’envoi de la demande de subvention par mail  </a:t>
            </a:r>
          </a:p>
        </p:txBody>
      </p:sp>
      <p:grpSp>
        <p:nvGrpSpPr>
          <p:cNvPr id="14" name="Groupe 13"/>
          <p:cNvGrpSpPr/>
          <p:nvPr/>
        </p:nvGrpSpPr>
        <p:grpSpPr>
          <a:xfrm rot="7935554">
            <a:off x="7712127" y="2288464"/>
            <a:ext cx="510688" cy="442083"/>
            <a:chOff x="2263797" y="2460353"/>
            <a:chExt cx="428829" cy="510094"/>
          </a:xfrm>
        </p:grpSpPr>
        <p:sp>
          <p:nvSpPr>
            <p:cNvPr id="15" name="Flèche droite 14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9610724" y="4958326"/>
            <a:ext cx="2447926" cy="1609761"/>
          </a:xfrm>
          <a:prstGeom prst="wedgeRoundRectCallout">
            <a:avLst>
              <a:gd name="adj1" fmla="val -90018"/>
              <a:gd name="adj2" fmla="val -950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Pour toute demande de modification exceptionnelle, </a:t>
            </a:r>
          </a:p>
          <a:p>
            <a:pPr algn="ctr"/>
            <a:r>
              <a:rPr lang="fr-FR" sz="1050" b="1" u="sng" dirty="0" smtClean="0"/>
              <a:t>adressez votre demande aux adresses mails suivantes </a:t>
            </a:r>
            <a:r>
              <a:rPr lang="fr-FR" sz="1050" dirty="0" smtClean="0"/>
              <a:t>: </a:t>
            </a:r>
            <a:r>
              <a:rPr lang="fr-FR" sz="1050" dirty="0" smtClean="0">
                <a:hlinkClick r:id="rId4"/>
              </a:rPr>
              <a:t>ovalle.cijanes.mary.sol@pasdecalais.fr</a:t>
            </a:r>
            <a:r>
              <a:rPr lang="fr-FR" sz="1050" dirty="0" smtClean="0"/>
              <a:t> </a:t>
            </a:r>
          </a:p>
          <a:p>
            <a:pPr algn="ctr"/>
            <a:r>
              <a:rPr lang="fr-FR" sz="1050" dirty="0">
                <a:hlinkClick r:id="rId5"/>
              </a:rPr>
              <a:t>d</a:t>
            </a:r>
            <a:r>
              <a:rPr lang="fr-FR" sz="1050" dirty="0" smtClean="0">
                <a:hlinkClick r:id="rId5"/>
              </a:rPr>
              <a:t>enoeu.marianne@pasdecalais.fr</a:t>
            </a:r>
            <a:r>
              <a:rPr lang="fr-FR" sz="1050" dirty="0" smtClean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8967" y="460393"/>
            <a:ext cx="840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Dépôt du dossier de candidature sur </a:t>
            </a:r>
            <a:r>
              <a:rPr lang="fr-FR" sz="2800" b="1" dirty="0">
                <a:solidFill>
                  <a:prstClr val="white"/>
                </a:solidFill>
              </a:rPr>
              <a:t>e-partenaire</a:t>
            </a:r>
          </a:p>
        </p:txBody>
      </p:sp>
    </p:spTree>
    <p:extLst>
      <p:ext uri="{BB962C8B-B14F-4D97-AF65-F5344CB8AC3E}">
        <p14:creationId xmlns:p14="http://schemas.microsoft.com/office/powerpoint/2010/main" val="1624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2945" y="460393"/>
            <a:ext cx="7573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6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. Retour par mail sur l’état de votre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39220" y="2139886"/>
            <a:ext cx="2894734" cy="23258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Candidature déposée</a:t>
            </a:r>
          </a:p>
        </p:txBody>
      </p:sp>
      <p:cxnSp>
        <p:nvCxnSpPr>
          <p:cNvPr id="19" name="Connecteur droit avec flèche 18"/>
          <p:cNvCxnSpPr>
            <a:endCxn id="21" idx="1"/>
          </p:cNvCxnSpPr>
          <p:nvPr/>
        </p:nvCxnSpPr>
        <p:spPr>
          <a:xfrm flipV="1">
            <a:off x="3269251" y="2438864"/>
            <a:ext cx="1335634" cy="74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22" idx="1"/>
          </p:cNvCxnSpPr>
          <p:nvPr/>
        </p:nvCxnSpPr>
        <p:spPr>
          <a:xfrm>
            <a:off x="3269251" y="3200373"/>
            <a:ext cx="1335634" cy="111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604885" y="1784834"/>
            <a:ext cx="1650134" cy="13080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Candidature complète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604885" y="3656654"/>
            <a:ext cx="1650134" cy="13080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Pièces manquantes /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Besoin de modification </a:t>
            </a:r>
          </a:p>
        </p:txBody>
      </p:sp>
      <p:cxnSp>
        <p:nvCxnSpPr>
          <p:cNvPr id="23" name="Connecteur droit avec flèche 22"/>
          <p:cNvCxnSpPr>
            <a:stCxn id="21" idx="3"/>
          </p:cNvCxnSpPr>
          <p:nvPr/>
        </p:nvCxnSpPr>
        <p:spPr>
          <a:xfrm flipV="1">
            <a:off x="6255019" y="2363530"/>
            <a:ext cx="587952" cy="7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6842971" y="1690182"/>
            <a:ext cx="3216853" cy="12857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Réception d’un mail « demande acceptée » : </a:t>
            </a:r>
            <a:r>
              <a:rPr lang="fr-FR" b="1" u="sng" dirty="0" smtClean="0">
                <a:solidFill>
                  <a:schemeClr val="accent1">
                    <a:lumMod val="50000"/>
                  </a:schemeClr>
                </a:solidFill>
              </a:rPr>
              <a:t>votre demande fera l’objet d’une étude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6632121" y="3524598"/>
            <a:ext cx="3638551" cy="25836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Réception d’un mail « modification de votre demande » : </a:t>
            </a:r>
          </a:p>
          <a:p>
            <a:pPr algn="ctr"/>
            <a:r>
              <a:rPr lang="fr-FR" b="1" u="sng" dirty="0" smtClean="0">
                <a:solidFill>
                  <a:schemeClr val="accent1">
                    <a:lumMod val="50000"/>
                  </a:schemeClr>
                </a:solidFill>
              </a:rPr>
              <a:t>l’étude de votre demande ne sera entreprise qu’après réception des pièces manquantes. 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6256461" y="4310683"/>
            <a:ext cx="370439" cy="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635794" y="4550457"/>
            <a:ext cx="2447926" cy="1609761"/>
          </a:xfrm>
          <a:prstGeom prst="wedgeRoundRectCallout">
            <a:avLst>
              <a:gd name="adj1" fmla="val -8696"/>
              <a:gd name="adj2" fmla="val -9056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Pour toute demande de modification, </a:t>
            </a:r>
            <a:r>
              <a:rPr lang="fr-FR" sz="1050" b="1" u="sng" dirty="0" smtClean="0"/>
              <a:t>adressez votre demande aux adresses mails suivantes </a:t>
            </a:r>
            <a:r>
              <a:rPr lang="fr-FR" sz="1050" dirty="0" smtClean="0"/>
              <a:t>: </a:t>
            </a:r>
            <a:r>
              <a:rPr lang="fr-FR" sz="1050" dirty="0" smtClean="0">
                <a:hlinkClick r:id="rId2"/>
              </a:rPr>
              <a:t>ovalle.cijanes.mary.sol@pasdecalais.fr</a:t>
            </a:r>
            <a:endParaRPr lang="fr-FR" sz="1050" dirty="0" smtClean="0"/>
          </a:p>
          <a:p>
            <a:pPr algn="ctr"/>
            <a:r>
              <a:rPr lang="fr-FR" sz="1050" dirty="0">
                <a:hlinkClick r:id="rId3"/>
              </a:rPr>
              <a:t>d</a:t>
            </a:r>
            <a:r>
              <a:rPr lang="fr-FR" sz="1050" dirty="0" smtClean="0">
                <a:hlinkClick r:id="rId3"/>
              </a:rPr>
              <a:t>enoeu.marianne@pasdecalais.fr</a:t>
            </a:r>
            <a:endParaRPr lang="fr-FR" sz="1050" dirty="0" smtClean="0"/>
          </a:p>
          <a:p>
            <a:pPr algn="ctr"/>
            <a:r>
              <a:rPr lang="fr-FR" sz="1050" dirty="0" smtClean="0"/>
              <a:t>Ou par téléphone : </a:t>
            </a:r>
          </a:p>
          <a:p>
            <a:pPr algn="ctr"/>
            <a:r>
              <a:rPr lang="fr-FR" sz="1050" dirty="0" smtClean="0"/>
              <a:t> 03.21.21.91.78</a:t>
            </a:r>
            <a:endParaRPr lang="fr-FR" sz="1050" dirty="0"/>
          </a:p>
        </p:txBody>
      </p:sp>
      <p:sp>
        <p:nvSpPr>
          <p:cNvPr id="38" name="Rectangle 37"/>
          <p:cNvSpPr/>
          <p:nvPr/>
        </p:nvSpPr>
        <p:spPr>
          <a:xfrm>
            <a:off x="10192451" y="1686369"/>
            <a:ext cx="1948626" cy="1123119"/>
          </a:xfrm>
          <a:prstGeom prst="wedgeRectCallout">
            <a:avLst>
              <a:gd name="adj1" fmla="val -66829"/>
              <a:gd name="adj2" fmla="val 17361"/>
            </a:avLst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Après réception de ce mail, </a:t>
            </a:r>
            <a:r>
              <a:rPr lang="fr-FR" sz="1200" b="1" u="sng" dirty="0" smtClean="0">
                <a:solidFill>
                  <a:schemeClr val="bg1"/>
                </a:solidFill>
              </a:rPr>
              <a:t>PLUS AUCUNE MODIFICATION DE VOTRE CANDIDATURE NE SERA POSSIBLE</a:t>
            </a:r>
            <a:endParaRPr lang="fr-FR" sz="1200" b="1" u="sng" dirty="0">
              <a:solidFill>
                <a:schemeClr val="bg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10277335" y="4088601"/>
            <a:ext cx="158630" cy="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10435965" y="3524598"/>
            <a:ext cx="1650134" cy="2461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Retournez à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l’étape 5. Dépôt du dossier de candidature sur e-partenaire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8458" y="494820"/>
            <a:ext cx="597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2. Première instruction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71716" y="2382120"/>
            <a:ext cx="3674616" cy="2660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Réception et première évaluation de votre fiche pré-projet par la Mission Coopération Européenne et Internationale du Département du Pas-de-Calais</a:t>
            </a:r>
          </a:p>
        </p:txBody>
      </p:sp>
      <p:sp>
        <p:nvSpPr>
          <p:cNvPr id="10" name="Flèche droite 4"/>
          <p:cNvSpPr txBox="1"/>
          <p:nvPr/>
        </p:nvSpPr>
        <p:spPr>
          <a:xfrm rot="32744">
            <a:off x="6076332" y="2762855"/>
            <a:ext cx="300180" cy="2652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600" kern="1200"/>
          </a:p>
        </p:txBody>
      </p:sp>
      <p:sp>
        <p:nvSpPr>
          <p:cNvPr id="11" name="Rectangle à coins arrondis 10"/>
          <p:cNvSpPr/>
          <p:nvPr/>
        </p:nvSpPr>
        <p:spPr>
          <a:xfrm>
            <a:off x="8575987" y="1785580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Proposition d’un accompagnement gratuit pour la construction de votre projet*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078382" y="6473976"/>
            <a:ext cx="4982237" cy="311607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*Selon la date d’envoi de la fiche pré-projet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55778" y="1785580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La fiche pré-projet respecte le cahier des charges du dispositif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872386" y="4123582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La fiche pré-projet ne respecte pas le cahier des charges du dispositif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609203" y="4123581"/>
            <a:ext cx="3010763" cy="1951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Information communiquée par mail</a:t>
            </a:r>
          </a:p>
        </p:txBody>
      </p:sp>
      <p:cxnSp>
        <p:nvCxnSpPr>
          <p:cNvPr id="16" name="Connecteur droit avec flèche 15"/>
          <p:cNvCxnSpPr>
            <a:endCxn id="13" idx="1"/>
          </p:cNvCxnSpPr>
          <p:nvPr/>
        </p:nvCxnSpPr>
        <p:spPr>
          <a:xfrm flipV="1">
            <a:off x="4146332" y="2761431"/>
            <a:ext cx="709446" cy="39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146332" y="4123581"/>
            <a:ext cx="709446" cy="46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8006849" y="2540388"/>
            <a:ext cx="428829" cy="442083"/>
            <a:chOff x="2263797" y="2460353"/>
            <a:chExt cx="428829" cy="510094"/>
          </a:xfrm>
        </p:grpSpPr>
        <p:sp>
          <p:nvSpPr>
            <p:cNvPr id="22" name="Flèche droite 21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031761" y="4821152"/>
            <a:ext cx="428829" cy="442083"/>
            <a:chOff x="2263797" y="2460353"/>
            <a:chExt cx="428829" cy="510094"/>
          </a:xfrm>
        </p:grpSpPr>
        <p:sp>
          <p:nvSpPr>
            <p:cNvPr id="25" name="Flèche droite 24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885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Accès au formulaire 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33351" y="2211235"/>
            <a:ext cx="3773632" cy="28130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sur la plateforme e-partenaire </a:t>
            </a:r>
          </a:p>
          <a:p>
            <a:pPr algn="ctr"/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>
            <a:stCxn id="3" idx="3"/>
          </p:cNvCxnSpPr>
          <p:nvPr/>
        </p:nvCxnSpPr>
        <p:spPr>
          <a:xfrm flipV="1">
            <a:off x="3906983" y="2364172"/>
            <a:ext cx="2262908" cy="125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906982" y="3719677"/>
            <a:ext cx="2373745" cy="98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6169891" y="1606591"/>
            <a:ext cx="5588000" cy="1385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J’ai déjà un compte e-partenaire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280727" y="4008313"/>
            <a:ext cx="5588000" cy="1385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Je n’ai pas encore de compte e-partenaire 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Je n’ai pas encore de compte e-partenaire </a:t>
            </a:r>
          </a:p>
        </p:txBody>
      </p:sp>
      <p:grpSp>
        <p:nvGrpSpPr>
          <p:cNvPr id="9" name="Groupe 8"/>
          <p:cNvGrpSpPr/>
          <p:nvPr/>
        </p:nvGrpSpPr>
        <p:grpSpPr>
          <a:xfrm rot="7967597">
            <a:off x="8262518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18" y="2790039"/>
            <a:ext cx="4528513" cy="39605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60627" y="5453641"/>
            <a:ext cx="765545" cy="277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8468" y="3586742"/>
            <a:ext cx="2436162" cy="1866899"/>
          </a:xfrm>
          <a:prstGeom prst="wedgeRectCallout">
            <a:avLst>
              <a:gd name="adj1" fmla="val 83476"/>
              <a:gd name="adj2" fmla="val 48503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DEMANDEZ UNE OUVERTURE DE COMPTE E-PARTENAIRE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0093" y="501788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0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Je n’ai pas encore de compte e-partenaire </a:t>
            </a:r>
          </a:p>
        </p:txBody>
      </p: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60627" y="5453641"/>
            <a:ext cx="765545" cy="277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29" y="2966921"/>
            <a:ext cx="5611123" cy="38053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325743" y="3321410"/>
            <a:ext cx="2436162" cy="1866899"/>
          </a:xfrm>
          <a:prstGeom prst="wedgeRectCallout">
            <a:avLst>
              <a:gd name="adj1" fmla="val -119445"/>
              <a:gd name="adj2" fmla="val 7809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RENSEIGNEZ L’ENSEMBLE DES CHAMPS DEMANDÉS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5403273" y="151626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Je n’ai pas encore de compte e-partenaire </a:t>
            </a:r>
          </a:p>
        </p:txBody>
      </p: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3543623" y="2878344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Demande d’ouverture de compte e-partenaire effectuée</a:t>
            </a:r>
          </a:p>
        </p:txBody>
      </p:sp>
      <p:grpSp>
        <p:nvGrpSpPr>
          <p:cNvPr id="15" name="Groupe 14"/>
          <p:cNvGrpSpPr/>
          <p:nvPr/>
        </p:nvGrpSpPr>
        <p:grpSpPr>
          <a:xfrm rot="5400000">
            <a:off x="5711902" y="4088876"/>
            <a:ext cx="428829" cy="442083"/>
            <a:chOff x="2263797" y="2460353"/>
            <a:chExt cx="428829" cy="510094"/>
          </a:xfrm>
        </p:grpSpPr>
        <p:sp>
          <p:nvSpPr>
            <p:cNvPr id="16" name="Flèche droite 15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3520244" y="4636816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Création du compte dans les 48h suivant la demande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5403273" y="151293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Création du compte dans les 48h suivant la demande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65" y="2706111"/>
            <a:ext cx="4452381" cy="39974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9325743" y="3321410"/>
            <a:ext cx="2436162" cy="1866899"/>
          </a:xfrm>
          <a:prstGeom prst="wedgeRectCallout">
            <a:avLst>
              <a:gd name="adj1" fmla="val -110843"/>
              <a:gd name="adj2" fmla="val 9085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GÉNÉREZ UN MOT DE PASSE POUR LA PREMIÈRE CONNEXION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4175" y="5977516"/>
            <a:ext cx="904875" cy="2613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4728" y="1408010"/>
            <a:ext cx="3722254" cy="12982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Formulaire de candidature accessible sur la plateforme e-partenaire </a:t>
            </a:r>
          </a:p>
          <a:p>
            <a:pPr algn="ctr"/>
            <a:endParaRPr lang="fr-F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https://portailpartenaire.pasdecalais.fr/Extranet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906982" y="1975571"/>
            <a:ext cx="1496291" cy="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 rot="7967597">
            <a:off x="8567319" y="2792719"/>
            <a:ext cx="428829" cy="442083"/>
            <a:chOff x="2263797" y="2460353"/>
            <a:chExt cx="428829" cy="510094"/>
          </a:xfrm>
        </p:grpSpPr>
        <p:sp>
          <p:nvSpPr>
            <p:cNvPr id="10" name="Flèche droite 9"/>
            <p:cNvSpPr/>
            <p:nvPr/>
          </p:nvSpPr>
          <p:spPr>
            <a:xfrm rot="32744">
              <a:off x="2263797" y="2460353"/>
              <a:ext cx="428829" cy="5100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èche droite 4"/>
            <p:cNvSpPr txBox="1"/>
            <p:nvPr/>
          </p:nvSpPr>
          <p:spPr>
            <a:xfrm rot="32744">
              <a:off x="2263800" y="2561759"/>
              <a:ext cx="300180" cy="306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600" kern="1200"/>
            </a:p>
          </p:txBody>
        </p:sp>
      </p:grpSp>
      <p:sp>
        <p:nvSpPr>
          <p:cNvPr id="19" name="Rectangle à coins arrondis 18"/>
          <p:cNvSpPr/>
          <p:nvPr/>
        </p:nvSpPr>
        <p:spPr>
          <a:xfrm>
            <a:off x="5403273" y="1512939"/>
            <a:ext cx="4812146" cy="1088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Création du compte dans les 48h suivant la demande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421" y="3321410"/>
            <a:ext cx="6554500" cy="19363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39903" y="4157207"/>
            <a:ext cx="495300" cy="153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796873" y="4354849"/>
            <a:ext cx="495300" cy="153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84727" y="3321410"/>
            <a:ext cx="2250783" cy="1809631"/>
          </a:xfrm>
          <a:prstGeom prst="wedgeRectCallout">
            <a:avLst>
              <a:gd name="adj1" fmla="val 104168"/>
              <a:gd name="adj2" fmla="val 727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SAISISSEZ L’IDENTIFIANT ET L’EMAIL DE VOTRE DEMANDE D’OUVERTURE DE COMPTE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3520" y="4884276"/>
            <a:ext cx="627061" cy="212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35510" y="5466314"/>
            <a:ext cx="1157806" cy="559763"/>
          </a:xfrm>
          <a:prstGeom prst="wedgeRectCallout">
            <a:avLst>
              <a:gd name="adj1" fmla="val 14711"/>
              <a:gd name="adj2" fmla="val -105755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VALIDEZ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2763" y="458214"/>
            <a:ext cx="706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3. </a:t>
            </a:r>
            <a:r>
              <a:rPr lang="fr-FR" sz="2800" b="1" dirty="0">
                <a:solidFill>
                  <a:prstClr val="white"/>
                </a:solidFill>
              </a:rPr>
              <a:t>Accès au formulaire </a:t>
            </a:r>
            <a:r>
              <a:rPr lang="fr-FR" sz="2800" b="1" dirty="0" smtClean="0">
                <a:solidFill>
                  <a:prstClr val="white"/>
                </a:solidFill>
                <a:latin typeface="Calibri"/>
              </a:rPr>
              <a:t>de candidature</a:t>
            </a:r>
            <a:endParaRPr lang="fr-F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7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1274</Words>
  <Application>Microsoft Office PowerPoint</Application>
  <PresentationFormat>Grand écran</PresentationFormat>
  <Paragraphs>208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Roboto Cn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Département du Pas de Calais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Spicht Laura</dc:creator>
  <cp:lastModifiedBy>Ovalle Cijanes Mary Sol</cp:lastModifiedBy>
  <cp:revision>44</cp:revision>
  <dcterms:created xsi:type="dcterms:W3CDTF">2024-04-03T13:09:08Z</dcterms:created>
  <dcterms:modified xsi:type="dcterms:W3CDTF">2025-04-17T13:49:51Z</dcterms:modified>
</cp:coreProperties>
</file>